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feabc5e6df_0_3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feabc5e6df_0_3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feabc5e6df_0_3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feabc5e6df_0_3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55a8b6fcb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155a8b6fcb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155a8b6fcb3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155a8b6fcb3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feabc5e6df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feabc5e6df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feabc5e6df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feabc5e6df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feabc5e6df_0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feabc5e6df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feabc5e6df_0_2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feabc5e6df_0_2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feabc5e6df_0_2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feabc5e6df_0_2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feabc5e6df_0_2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feabc5e6df_0_2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feabc5e6df_0_2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feabc5e6df_0_2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feabc5e6df_0_2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feabc5e6df_0_2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hyperlink" Target="http://www.youtube.com/watch?v=0vpFjpNuW5U" TargetMode="External"/><Relationship Id="rId5" Type="http://schemas.openxmlformats.org/officeDocument/2006/relationships/image" Target="../media/image1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5" Type="http://schemas.openxmlformats.org/officeDocument/2006/relationships/image" Target="../media/image17.png"/><Relationship Id="rId6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://www.youtube.com/watch?v=7EApHugnEN0" TargetMode="External"/><Relationship Id="rId4" Type="http://schemas.openxmlformats.org/officeDocument/2006/relationships/image" Target="../media/image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Relationship Id="rId4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png"/><Relationship Id="rId4" Type="http://schemas.openxmlformats.org/officeDocument/2006/relationships/hyperlink" Target="https://www.youtube.com/watch?v=4uXDBOKpg-k" TargetMode="External"/><Relationship Id="rId5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Relationship Id="rId4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youtube.com/watch?v=ghlxnozqH_c" TargetMode="External"/><Relationship Id="rId4" Type="http://schemas.openxmlformats.org/officeDocument/2006/relationships/image" Target="../media/image15.png"/><Relationship Id="rId5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youtube.com/watch?v=vzrVfnDdPwE" TargetMode="External"/><Relationship Id="rId4" Type="http://schemas.openxmlformats.org/officeDocument/2006/relationships/image" Target="../media/image1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youtube.com/watch?v=uTUULYaBRx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253375" y="1982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900">
                <a:solidFill>
                  <a:srgbClr val="CC0000"/>
                </a:solidFill>
              </a:rPr>
              <a:t>        Hudební soubor </a:t>
            </a:r>
            <a:r>
              <a:rPr b="1" lang="cs" sz="2900">
                <a:solidFill>
                  <a:srgbClr val="85200C"/>
                </a:solidFill>
              </a:rPr>
              <a:t>MUZIKANTI</a:t>
            </a:r>
            <a:endParaRPr b="1" sz="2900">
              <a:solidFill>
                <a:srgbClr val="85200C"/>
              </a:solidFill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225" y="849400"/>
            <a:ext cx="8819026" cy="4140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 title="Zvon - [MUZIKANTI 2021]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25125" y="273525"/>
            <a:ext cx="1348850" cy="101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EE1B2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2"/>
          <p:cNvSpPr txBox="1"/>
          <p:nvPr>
            <p:ph type="title"/>
          </p:nvPr>
        </p:nvSpPr>
        <p:spPr>
          <a:xfrm>
            <a:off x="311700" y="2052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720">
                <a:solidFill>
                  <a:srgbClr val="990000"/>
                </a:solidFill>
              </a:rPr>
              <a:t>KOMUNIKACE</a:t>
            </a:r>
            <a:endParaRPr b="1" sz="2720">
              <a:solidFill>
                <a:srgbClr val="990000"/>
              </a:solidFill>
            </a:endParaRPr>
          </a:p>
        </p:txBody>
      </p:sp>
      <p:sp>
        <p:nvSpPr>
          <p:cNvPr id="131" name="Google Shape;131;p22"/>
          <p:cNvSpPr/>
          <p:nvPr/>
        </p:nvSpPr>
        <p:spPr>
          <a:xfrm>
            <a:off x="311700" y="2793475"/>
            <a:ext cx="3574800" cy="1473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1800">
                <a:solidFill>
                  <a:srgbClr val="E69138"/>
                </a:solidFill>
              </a:rPr>
              <a:t>GOOGLE KALENDÁŘ</a:t>
            </a:r>
            <a:endParaRPr b="1" sz="1800">
              <a:solidFill>
                <a:srgbClr val="E69138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cs" sz="1800">
                <a:solidFill>
                  <a:schemeClr val="dk1"/>
                </a:solidFill>
              </a:rPr>
              <a:t>celoroční přehled akcí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cs" sz="1800">
                <a:solidFill>
                  <a:schemeClr val="dk1"/>
                </a:solidFill>
              </a:rPr>
              <a:t>pravidelná aktualizace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cs" sz="1800">
                <a:solidFill>
                  <a:schemeClr val="dk1"/>
                </a:solidFill>
              </a:rPr>
              <a:t>podrobné informace </a:t>
            </a:r>
            <a:endParaRPr b="1" sz="1800">
              <a:solidFill>
                <a:srgbClr val="BF9000"/>
              </a:solidFill>
            </a:endParaRPr>
          </a:p>
        </p:txBody>
      </p:sp>
      <p:sp>
        <p:nvSpPr>
          <p:cNvPr id="132" name="Google Shape;132;p22"/>
          <p:cNvSpPr/>
          <p:nvPr/>
        </p:nvSpPr>
        <p:spPr>
          <a:xfrm>
            <a:off x="4572000" y="2783550"/>
            <a:ext cx="3574800" cy="1473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1800">
                <a:solidFill>
                  <a:srgbClr val="BF9000"/>
                </a:solidFill>
              </a:rPr>
              <a:t>WHATS APP</a:t>
            </a:r>
            <a:endParaRPr b="1" sz="1800">
              <a:solidFill>
                <a:srgbClr val="BF9000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cs" sz="1800">
                <a:solidFill>
                  <a:schemeClr val="dk1"/>
                </a:solidFill>
              </a:rPr>
              <a:t>osobnější komunikace uvnitř menších skupin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cs" sz="1800">
                <a:solidFill>
                  <a:schemeClr val="dk1"/>
                </a:solidFill>
              </a:rPr>
              <a:t>rychlé zprávy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33" name="Google Shape;133;p22"/>
          <p:cNvSpPr/>
          <p:nvPr/>
        </p:nvSpPr>
        <p:spPr>
          <a:xfrm>
            <a:off x="4572000" y="970800"/>
            <a:ext cx="3574800" cy="1641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 sz="1800">
                <a:solidFill>
                  <a:srgbClr val="CC4125"/>
                </a:solidFill>
              </a:rPr>
              <a:t>PRAVIDELNÉ MĚSÍČNÍ EMAILY</a:t>
            </a:r>
            <a:endParaRPr b="1" sz="1800">
              <a:solidFill>
                <a:srgbClr val="CC4125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cs" sz="1800">
                <a:solidFill>
                  <a:schemeClr val="dk1"/>
                </a:solidFill>
              </a:rPr>
              <a:t>připomenutí důležitých termínů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cs" sz="1800">
                <a:solidFill>
                  <a:schemeClr val="dk1"/>
                </a:solidFill>
              </a:rPr>
              <a:t>informace k akcím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cs" sz="1800">
                <a:solidFill>
                  <a:schemeClr val="dk1"/>
                </a:solidFill>
              </a:rPr>
              <a:t>foto a video z akcí</a:t>
            </a:r>
            <a:endParaRPr b="1" sz="1800">
              <a:solidFill>
                <a:srgbClr val="BF9000"/>
              </a:solidFill>
            </a:endParaRPr>
          </a:p>
        </p:txBody>
      </p:sp>
      <p:sp>
        <p:nvSpPr>
          <p:cNvPr id="134" name="Google Shape;134;p22"/>
          <p:cNvSpPr/>
          <p:nvPr/>
        </p:nvSpPr>
        <p:spPr>
          <a:xfrm>
            <a:off x="311700" y="970800"/>
            <a:ext cx="3574800" cy="1641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1800">
                <a:solidFill>
                  <a:srgbClr val="BF9000"/>
                </a:solidFill>
              </a:rPr>
              <a:t>STRÁNKY SOUBORU</a:t>
            </a:r>
            <a:endParaRPr b="1" sz="1800">
              <a:solidFill>
                <a:srgbClr val="BF9000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cs" sz="1800">
                <a:solidFill>
                  <a:schemeClr val="dk1"/>
                </a:solidFill>
              </a:rPr>
              <a:t>veškeré informace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cs" sz="1800">
                <a:solidFill>
                  <a:schemeClr val="dk1"/>
                </a:solidFill>
              </a:rPr>
              <a:t>kalendář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cs" sz="1800">
                <a:solidFill>
                  <a:schemeClr val="dk1"/>
                </a:solidFill>
              </a:rPr>
              <a:t>galerie</a:t>
            </a:r>
            <a:endParaRPr b="1">
              <a:solidFill>
                <a:srgbClr val="F1C232"/>
              </a:solidFill>
            </a:endParaRPr>
          </a:p>
        </p:txBody>
      </p:sp>
      <p:sp>
        <p:nvSpPr>
          <p:cNvPr id="135" name="Google Shape;135;p22"/>
          <p:cNvSpPr txBox="1"/>
          <p:nvPr/>
        </p:nvSpPr>
        <p:spPr>
          <a:xfrm>
            <a:off x="311700" y="4448750"/>
            <a:ext cx="78351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cs" sz="1800">
                <a:solidFill>
                  <a:schemeClr val="dk1"/>
                </a:solidFill>
              </a:rPr>
              <a:t>Prosíme o omluvu dětí v případě nepřítomnosti na hodině předem.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EE1B2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3"/>
          <p:cNvSpPr txBox="1"/>
          <p:nvPr>
            <p:ph type="title"/>
          </p:nvPr>
        </p:nvSpPr>
        <p:spPr>
          <a:xfrm>
            <a:off x="311700" y="2498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cs" sz="2720">
                <a:solidFill>
                  <a:srgbClr val="990000"/>
                </a:solidFill>
              </a:rPr>
              <a:t>EKONOMICKÁ STRÁNKA</a:t>
            </a:r>
            <a:endParaRPr b="1" sz="2720">
              <a:solidFill>
                <a:srgbClr val="990000"/>
              </a:solidFill>
            </a:endParaRPr>
          </a:p>
        </p:txBody>
      </p:sp>
      <p:sp>
        <p:nvSpPr>
          <p:cNvPr id="141" name="Google Shape;141;p23"/>
          <p:cNvSpPr/>
          <p:nvPr/>
        </p:nvSpPr>
        <p:spPr>
          <a:xfrm>
            <a:off x="186775" y="974900"/>
            <a:ext cx="2107500" cy="638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s">
                <a:solidFill>
                  <a:srgbClr val="BF9000"/>
                </a:solidFill>
              </a:rPr>
              <a:t>ČLENSKÉ PŘÍSPĚVKY</a:t>
            </a:r>
            <a:endParaRPr b="1">
              <a:solidFill>
                <a:srgbClr val="BF9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s">
                <a:solidFill>
                  <a:srgbClr val="BF9000"/>
                </a:solidFill>
              </a:rPr>
              <a:t>a příspěvky na akce</a:t>
            </a:r>
            <a:endParaRPr b="1">
              <a:solidFill>
                <a:srgbClr val="BF9000"/>
              </a:solidFill>
            </a:endParaRPr>
          </a:p>
        </p:txBody>
      </p:sp>
      <p:sp>
        <p:nvSpPr>
          <p:cNvPr id="142" name="Google Shape;142;p23"/>
          <p:cNvSpPr/>
          <p:nvPr/>
        </p:nvSpPr>
        <p:spPr>
          <a:xfrm>
            <a:off x="4751225" y="974900"/>
            <a:ext cx="1946100" cy="638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s">
                <a:solidFill>
                  <a:srgbClr val="660000"/>
                </a:solidFill>
              </a:rPr>
              <a:t>DOTACE</a:t>
            </a:r>
            <a:endParaRPr b="1">
              <a:solidFill>
                <a:srgbClr val="660000"/>
              </a:solidFill>
            </a:endParaRPr>
          </a:p>
        </p:txBody>
      </p:sp>
      <p:sp>
        <p:nvSpPr>
          <p:cNvPr id="143" name="Google Shape;143;p23"/>
          <p:cNvSpPr/>
          <p:nvPr/>
        </p:nvSpPr>
        <p:spPr>
          <a:xfrm>
            <a:off x="2465250" y="974900"/>
            <a:ext cx="2107500" cy="638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s">
                <a:solidFill>
                  <a:srgbClr val="B45F06"/>
                </a:solidFill>
              </a:rPr>
              <a:t>ŠKOLNÉ V ZŠ</a:t>
            </a:r>
            <a:endParaRPr b="1">
              <a:solidFill>
                <a:srgbClr val="B45F06"/>
              </a:solidFill>
            </a:endParaRPr>
          </a:p>
        </p:txBody>
      </p:sp>
      <p:sp>
        <p:nvSpPr>
          <p:cNvPr id="144" name="Google Shape;144;p23"/>
          <p:cNvSpPr/>
          <p:nvPr/>
        </p:nvSpPr>
        <p:spPr>
          <a:xfrm>
            <a:off x="186775" y="1788425"/>
            <a:ext cx="2107500" cy="2017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 příspěvku hradíme registraci do Pionýra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 další náklady spojené s provozem souboru.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Přísp. na akce pokrývají část nákladů spojených s realizací soustředění.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23"/>
          <p:cNvSpPr/>
          <p:nvPr/>
        </p:nvSpPr>
        <p:spPr>
          <a:xfrm>
            <a:off x="4751225" y="1783000"/>
            <a:ext cx="1946100" cy="2017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Na naši činnost přispívá: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Pionýr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MMB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Jihomoravský kraj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ÚMČ Bohunice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23"/>
          <p:cNvSpPr/>
          <p:nvPr/>
        </p:nvSpPr>
        <p:spPr>
          <a:xfrm>
            <a:off x="2465250" y="1783000"/>
            <a:ext cx="2107500" cy="2017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Částku odevzdáváme škole.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Škola hradí mzdy vyučujícím, pokrývá provozní náklady.</a:t>
            </a:r>
            <a:endParaRPr/>
          </a:p>
        </p:txBody>
      </p:sp>
      <p:sp>
        <p:nvSpPr>
          <p:cNvPr id="147" name="Google Shape;147;p23"/>
          <p:cNvSpPr/>
          <p:nvPr/>
        </p:nvSpPr>
        <p:spPr>
          <a:xfrm>
            <a:off x="6875800" y="1783000"/>
            <a:ext cx="2107500" cy="2017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dk1"/>
                </a:solidFill>
              </a:rPr>
              <a:t>Projekt EU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dk1"/>
                </a:solidFill>
              </a:rPr>
              <a:t>administrovaný Pionýrem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dk1"/>
                </a:solidFill>
              </a:rPr>
              <a:t>ZLEPŠOVADLO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dk1"/>
                </a:solidFill>
              </a:rPr>
              <a:t>(šablony)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48" name="Google Shape;148;p23"/>
          <p:cNvSpPr/>
          <p:nvPr/>
        </p:nvSpPr>
        <p:spPr>
          <a:xfrm>
            <a:off x="6875800" y="974900"/>
            <a:ext cx="2107500" cy="638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s">
                <a:solidFill>
                  <a:srgbClr val="CC0000"/>
                </a:solidFill>
              </a:rPr>
              <a:t>PROJEKTY</a:t>
            </a:r>
            <a:endParaRPr b="1">
              <a:solidFill>
                <a:srgbClr val="CC0000"/>
              </a:solidFill>
            </a:endParaRPr>
          </a:p>
        </p:txBody>
      </p:sp>
      <p:pic>
        <p:nvPicPr>
          <p:cNvPr id="149" name="Google Shape;14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6775" y="3828049"/>
            <a:ext cx="2469075" cy="124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96475" y="4235852"/>
            <a:ext cx="1946100" cy="562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71650" y="4047748"/>
            <a:ext cx="1867952" cy="802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144400" y="4115650"/>
            <a:ext cx="687900" cy="802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EE1B2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4"/>
          <p:cNvSpPr txBox="1"/>
          <p:nvPr>
            <p:ph type="title"/>
          </p:nvPr>
        </p:nvSpPr>
        <p:spPr>
          <a:xfrm>
            <a:off x="311700" y="2498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cs" sz="2720">
                <a:solidFill>
                  <a:srgbClr val="990000"/>
                </a:solidFill>
              </a:rPr>
              <a:t>JAK NÁM MŮŽETE POMOCI</a:t>
            </a:r>
            <a:endParaRPr b="1" sz="2720">
              <a:solidFill>
                <a:srgbClr val="990000"/>
              </a:solidFill>
            </a:endParaRPr>
          </a:p>
        </p:txBody>
      </p:sp>
      <p:sp>
        <p:nvSpPr>
          <p:cNvPr id="158" name="Google Shape;158;p24"/>
          <p:cNvSpPr/>
          <p:nvPr/>
        </p:nvSpPr>
        <p:spPr>
          <a:xfrm>
            <a:off x="186775" y="974900"/>
            <a:ext cx="2107500" cy="638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s">
                <a:solidFill>
                  <a:srgbClr val="BF9000"/>
                </a:solidFill>
              </a:rPr>
              <a:t>VŠICHNI</a:t>
            </a:r>
            <a:endParaRPr b="1">
              <a:solidFill>
                <a:srgbClr val="BF9000"/>
              </a:solidFill>
            </a:endParaRPr>
          </a:p>
        </p:txBody>
      </p:sp>
      <p:sp>
        <p:nvSpPr>
          <p:cNvPr id="159" name="Google Shape;159;p24"/>
          <p:cNvSpPr/>
          <p:nvPr/>
        </p:nvSpPr>
        <p:spPr>
          <a:xfrm>
            <a:off x="4751225" y="974900"/>
            <a:ext cx="1946100" cy="638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s">
                <a:solidFill>
                  <a:srgbClr val="660000"/>
                </a:solidFill>
              </a:rPr>
              <a:t>PROFESNĚ</a:t>
            </a:r>
            <a:endParaRPr b="1">
              <a:solidFill>
                <a:srgbClr val="660000"/>
              </a:solidFill>
            </a:endParaRPr>
          </a:p>
        </p:txBody>
      </p:sp>
      <p:sp>
        <p:nvSpPr>
          <p:cNvPr id="160" name="Google Shape;160;p24"/>
          <p:cNvSpPr/>
          <p:nvPr/>
        </p:nvSpPr>
        <p:spPr>
          <a:xfrm>
            <a:off x="2465250" y="974900"/>
            <a:ext cx="2107500" cy="638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s">
                <a:solidFill>
                  <a:srgbClr val="B45F06"/>
                </a:solidFill>
              </a:rPr>
              <a:t>KDOKOLI</a:t>
            </a:r>
            <a:endParaRPr b="1">
              <a:solidFill>
                <a:srgbClr val="B45F06"/>
              </a:solidFill>
            </a:endParaRPr>
          </a:p>
        </p:txBody>
      </p:sp>
      <p:sp>
        <p:nvSpPr>
          <p:cNvPr id="161" name="Google Shape;161;p24"/>
          <p:cNvSpPr/>
          <p:nvPr/>
        </p:nvSpPr>
        <p:spPr>
          <a:xfrm>
            <a:off x="186775" y="1788425"/>
            <a:ext cx="2107500" cy="2017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Zajímejte se o práci dítěte v Muzikantech.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Podpořte ho pochvalou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Dohlédněte na jeho přípravu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4"/>
          <p:cNvSpPr/>
          <p:nvPr/>
        </p:nvSpPr>
        <p:spPr>
          <a:xfrm>
            <a:off x="4751225" y="1783000"/>
            <a:ext cx="1946100" cy="2017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přeprava věcí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oprava elektro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šití kostýmů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bubeník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!!!  ÚČETNÍ  !!!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24"/>
          <p:cNvSpPr/>
          <p:nvPr/>
        </p:nvSpPr>
        <p:spPr>
          <a:xfrm>
            <a:off x="2465250" y="1783000"/>
            <a:ext cx="2107500" cy="2017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Přípravy vystoupení (nošení, stavění, úklid)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materiál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(papíry, tonery, eurofólie)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24"/>
          <p:cNvSpPr/>
          <p:nvPr/>
        </p:nvSpPr>
        <p:spPr>
          <a:xfrm>
            <a:off x="6875800" y="1783000"/>
            <a:ext cx="2107500" cy="2017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65" name="Google Shape;165;p24"/>
          <p:cNvSpPr/>
          <p:nvPr/>
        </p:nvSpPr>
        <p:spPr>
          <a:xfrm>
            <a:off x="6875800" y="974900"/>
            <a:ext cx="2107500" cy="638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s">
                <a:solidFill>
                  <a:srgbClr val="CC0000"/>
                </a:solidFill>
              </a:rPr>
              <a:t>SPONZORSKÝ DAR</a:t>
            </a:r>
            <a:endParaRPr b="1">
              <a:solidFill>
                <a:srgbClr val="CC0000"/>
              </a:solidFill>
            </a:endParaRPr>
          </a:p>
        </p:txBody>
      </p:sp>
      <p:pic>
        <p:nvPicPr>
          <p:cNvPr id="166" name="Google Shape;16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49975" y="1962100"/>
            <a:ext cx="1782324" cy="161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3350" y="3969600"/>
            <a:ext cx="7633777" cy="1066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EE1B2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5"/>
          <p:cNvSpPr txBox="1"/>
          <p:nvPr>
            <p:ph type="title"/>
          </p:nvPr>
        </p:nvSpPr>
        <p:spPr>
          <a:xfrm>
            <a:off x="311700" y="2498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cs" sz="2720">
                <a:solidFill>
                  <a:srgbClr val="990000"/>
                </a:solidFill>
              </a:rPr>
              <a:t>TĚŠÍME SE S VÁMI NA DALŠÍ ROK</a:t>
            </a:r>
            <a:endParaRPr b="1" sz="2720">
              <a:solidFill>
                <a:srgbClr val="990000"/>
              </a:solidFill>
            </a:endParaRPr>
          </a:p>
        </p:txBody>
      </p:sp>
      <p:sp>
        <p:nvSpPr>
          <p:cNvPr id="173" name="Google Shape;173;p25"/>
          <p:cNvSpPr txBox="1"/>
          <p:nvPr/>
        </p:nvSpPr>
        <p:spPr>
          <a:xfrm>
            <a:off x="486825" y="1085975"/>
            <a:ext cx="79299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1700"/>
              <a:t>Díky všem, kteří nám pomáháte. (přípravy akcí, bourání tábora, dobré slovo …)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  <p:pic>
        <p:nvPicPr>
          <p:cNvPr id="174" name="Google Shape;174;p25" title="Muzikanti v karanténě - Jak na koronavirus (Pokáč)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6825" y="2007750"/>
            <a:ext cx="4251376" cy="298335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5"/>
          <p:cNvSpPr txBox="1"/>
          <p:nvPr/>
        </p:nvSpPr>
        <p:spPr>
          <a:xfrm>
            <a:off x="5090625" y="1832425"/>
            <a:ext cx="3326100" cy="14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700">
                <a:solidFill>
                  <a:schemeClr val="dk1"/>
                </a:solidFill>
              </a:rPr>
              <a:t>Byli jsme tu pro Vaše děti            i v dobách, které pro naši práci byly těžké a jsme tu i nadále, abychom jim vždy připravili zajímavý a podnětný program.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EE1B2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2612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cs" sz="2720">
                <a:solidFill>
                  <a:srgbClr val="990000"/>
                </a:solidFill>
              </a:rPr>
              <a:t>SLOŽENÍ SOUBORU</a:t>
            </a:r>
            <a:endParaRPr b="1" sz="2720">
              <a:solidFill>
                <a:srgbClr val="990000"/>
              </a:solidFill>
            </a:endParaRPr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6900" y="1000075"/>
            <a:ext cx="2796300" cy="181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/>
              <a:t>7 vedoucích</a:t>
            </a:r>
            <a:endParaRPr b="1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/>
              <a:t>10 juniorů a rádců</a:t>
            </a:r>
            <a:endParaRPr b="1"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cs"/>
              <a:t>přibližně 100 dětí</a:t>
            </a:r>
            <a:endParaRPr b="1"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" y="3562127"/>
            <a:ext cx="9144003" cy="1474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 rotWithShape="1">
          <a:blip r:embed="rId4">
            <a:alphaModFix/>
          </a:blip>
          <a:srcRect b="7694" l="0" r="0" t="25625"/>
          <a:stretch/>
        </p:blipFill>
        <p:spPr>
          <a:xfrm>
            <a:off x="3057729" y="1000075"/>
            <a:ext cx="5459768" cy="2428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EE1B2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336750" y="749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cs" sz="2720">
                <a:solidFill>
                  <a:srgbClr val="990000"/>
                </a:solidFill>
              </a:rPr>
              <a:t>ORGANIZACE SOUBORU</a:t>
            </a:r>
            <a:endParaRPr b="1" sz="2720">
              <a:solidFill>
                <a:srgbClr val="990000"/>
              </a:solidFill>
            </a:endParaRPr>
          </a:p>
        </p:txBody>
      </p:sp>
      <p:sp>
        <p:nvSpPr>
          <p:cNvPr id="70" name="Google Shape;70;p15"/>
          <p:cNvSpPr/>
          <p:nvPr/>
        </p:nvSpPr>
        <p:spPr>
          <a:xfrm>
            <a:off x="339175" y="670100"/>
            <a:ext cx="2689500" cy="638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s">
                <a:solidFill>
                  <a:srgbClr val="F1C232"/>
                </a:solidFill>
              </a:rPr>
              <a:t>KROUŽKY </a:t>
            </a:r>
            <a:r>
              <a:rPr b="1" lang="cs">
                <a:solidFill>
                  <a:srgbClr val="F1C232"/>
                </a:solidFill>
              </a:rPr>
              <a:t>PRACUJÍCÍ </a:t>
            </a:r>
            <a:endParaRPr b="1">
              <a:solidFill>
                <a:srgbClr val="F1C23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s">
                <a:solidFill>
                  <a:srgbClr val="F1C232"/>
                </a:solidFill>
              </a:rPr>
              <a:t>POD ZŠ VEDLEJŠÍ</a:t>
            </a:r>
            <a:endParaRPr b="1">
              <a:solidFill>
                <a:srgbClr val="F1C232"/>
              </a:solidFill>
            </a:endParaRPr>
          </a:p>
        </p:txBody>
      </p:sp>
      <p:sp>
        <p:nvSpPr>
          <p:cNvPr id="71" name="Google Shape;71;p15"/>
          <p:cNvSpPr/>
          <p:nvPr/>
        </p:nvSpPr>
        <p:spPr>
          <a:xfrm>
            <a:off x="6115325" y="670100"/>
            <a:ext cx="2689500" cy="638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s">
                <a:solidFill>
                  <a:srgbClr val="660000"/>
                </a:solidFill>
              </a:rPr>
              <a:t>KROUŽKY PRACUJÍCÍ </a:t>
            </a:r>
            <a:endParaRPr b="1">
              <a:solidFill>
                <a:srgbClr val="66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s">
                <a:solidFill>
                  <a:srgbClr val="660000"/>
                </a:solidFill>
              </a:rPr>
              <a:t>POD PS GALAXIE</a:t>
            </a:r>
            <a:endParaRPr b="1">
              <a:solidFill>
                <a:srgbClr val="660000"/>
              </a:solidFill>
            </a:endParaRPr>
          </a:p>
        </p:txBody>
      </p:sp>
      <p:sp>
        <p:nvSpPr>
          <p:cNvPr id="72" name="Google Shape;72;p15"/>
          <p:cNvSpPr/>
          <p:nvPr/>
        </p:nvSpPr>
        <p:spPr>
          <a:xfrm>
            <a:off x="3227250" y="670100"/>
            <a:ext cx="2689500" cy="638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s">
                <a:solidFill>
                  <a:srgbClr val="B45F06"/>
                </a:solidFill>
              </a:rPr>
              <a:t>KROUŽKY PRACUJÍCÍ </a:t>
            </a:r>
            <a:endParaRPr b="1">
              <a:solidFill>
                <a:srgbClr val="B45F06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s">
                <a:solidFill>
                  <a:srgbClr val="B45F06"/>
                </a:solidFill>
              </a:rPr>
              <a:t>POD ZŠ BOSONOHY</a:t>
            </a:r>
            <a:endParaRPr b="1">
              <a:solidFill>
                <a:srgbClr val="B45F06"/>
              </a:solidFill>
            </a:endParaRPr>
          </a:p>
        </p:txBody>
      </p:sp>
      <p:sp>
        <p:nvSpPr>
          <p:cNvPr id="73" name="Google Shape;73;p15"/>
          <p:cNvSpPr/>
          <p:nvPr/>
        </p:nvSpPr>
        <p:spPr>
          <a:xfrm>
            <a:off x="339175" y="1483625"/>
            <a:ext cx="2689500" cy="1228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Kroužky pracují jako školní kroužky na Vedlejší.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Vedoucí jsou zaměstnanci ZŠ.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Důvodem je vysoký pronájem.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5"/>
          <p:cNvSpPr/>
          <p:nvPr/>
        </p:nvSpPr>
        <p:spPr>
          <a:xfrm>
            <a:off x="6115325" y="1478200"/>
            <a:ext cx="2689500" cy="1228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Skupinové kroužky.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Kroužky pracují v pronájmu na ZŠ Vedlejší.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5"/>
          <p:cNvSpPr/>
          <p:nvPr/>
        </p:nvSpPr>
        <p:spPr>
          <a:xfrm>
            <a:off x="3227250" y="1478200"/>
            <a:ext cx="2689500" cy="1228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Kroužky pracují jako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školní kroužky v Bosonohách.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Vedoucí jsou zaměstnanci ZŠ.</a:t>
            </a:r>
            <a:r>
              <a:rPr lang="cs"/>
              <a:t>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Výhodné finanční podmínky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 spolupráce se školou.</a:t>
            </a:r>
            <a:endParaRPr/>
          </a:p>
        </p:txBody>
      </p:sp>
      <p:sp>
        <p:nvSpPr>
          <p:cNvPr id="76" name="Google Shape;76;p15"/>
          <p:cNvSpPr/>
          <p:nvPr/>
        </p:nvSpPr>
        <p:spPr>
          <a:xfrm>
            <a:off x="339175" y="2862075"/>
            <a:ext cx="2689500" cy="638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dk1"/>
                </a:solidFill>
              </a:rPr>
              <a:t>Přihlašují se přes šk. systém.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>
                <a:solidFill>
                  <a:schemeClr val="dk1"/>
                </a:solidFill>
              </a:rPr>
              <a:t>Ten zašle info k platbě.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7" name="Google Shape;77;p15"/>
          <p:cNvSpPr/>
          <p:nvPr/>
        </p:nvSpPr>
        <p:spPr>
          <a:xfrm>
            <a:off x="6115325" y="2862075"/>
            <a:ext cx="2689500" cy="638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dk1"/>
                </a:solidFill>
              </a:rPr>
              <a:t>Registrace</a:t>
            </a:r>
            <a:r>
              <a:rPr lang="cs">
                <a:solidFill>
                  <a:schemeClr val="dk1"/>
                </a:solidFill>
              </a:rPr>
              <a:t> se platí PS Galaxie. 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>
                <a:solidFill>
                  <a:schemeClr val="dk1"/>
                </a:solidFill>
              </a:rPr>
              <a:t>č.ú.: 2400421794 / 2010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8" name="Google Shape;78;p15"/>
          <p:cNvSpPr/>
          <p:nvPr/>
        </p:nvSpPr>
        <p:spPr>
          <a:xfrm>
            <a:off x="3227250" y="2862075"/>
            <a:ext cx="2689500" cy="638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dk1"/>
                </a:solidFill>
              </a:rPr>
              <a:t>Školné se platí ZŠ Bosonohy.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>
                <a:solidFill>
                  <a:schemeClr val="dk1"/>
                </a:solidFill>
              </a:rPr>
              <a:t>č.ú.: 94 233 621 / 0100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9" name="Google Shape;79;p15"/>
          <p:cNvSpPr/>
          <p:nvPr/>
        </p:nvSpPr>
        <p:spPr>
          <a:xfrm>
            <a:off x="339175" y="3651025"/>
            <a:ext cx="8465700" cy="638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dk1"/>
                </a:solidFill>
              </a:rPr>
              <a:t>Všechny děti jsou registrované v Pionýru. 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dk1"/>
                </a:solidFill>
              </a:rPr>
              <a:t>Díky tomu jsou na akcích pojištěné a umožňuje nám to čerpat řadu dotací na materiál a pronájmy.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80" name="Google Shape;8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36136" y="4439974"/>
            <a:ext cx="2368689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EE1B2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749" y="1086950"/>
            <a:ext cx="3304999" cy="2478749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6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720">
                <a:solidFill>
                  <a:srgbClr val="990000"/>
                </a:solidFill>
              </a:rPr>
              <a:t>CO VŠECHNO UČÍME</a:t>
            </a:r>
            <a:endParaRPr b="1" sz="2720">
              <a:solidFill>
                <a:srgbClr val="990000"/>
              </a:solidFill>
            </a:endParaRPr>
          </a:p>
        </p:txBody>
      </p:sp>
      <p:sp>
        <p:nvSpPr>
          <p:cNvPr id="87" name="Google Shape;87;p16"/>
          <p:cNvSpPr txBox="1"/>
          <p:nvPr>
            <p:ph idx="1" type="body"/>
          </p:nvPr>
        </p:nvSpPr>
        <p:spPr>
          <a:xfrm>
            <a:off x="4003500" y="1076275"/>
            <a:ext cx="4828800" cy="26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s">
                <a:solidFill>
                  <a:srgbClr val="BF9000"/>
                </a:solidFill>
              </a:rPr>
              <a:t>VÝUKA HRY NA HUDEBNÍ NÁSTROJE</a:t>
            </a:r>
            <a:endParaRPr b="1">
              <a:solidFill>
                <a:srgbClr val="BF9000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dk1"/>
                </a:solidFill>
              </a:rPr>
              <a:t>flétna sopránová, altová, tenorová, basová,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dk1"/>
                </a:solidFill>
              </a:rPr>
              <a:t>příčná, saxofon, klarinet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dk1"/>
                </a:solidFill>
              </a:rPr>
              <a:t>kytara klasická, basová, nově také elektrická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dk1"/>
                </a:solidFill>
              </a:rPr>
              <a:t>klavír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dk1"/>
                </a:solidFill>
              </a:rPr>
              <a:t>ukulele                                              </a:t>
            </a:r>
            <a:r>
              <a:rPr lang="cs" u="sng">
                <a:solidFill>
                  <a:schemeClr val="hlink"/>
                </a:solidFill>
                <a:hlinkClick r:id="rId4"/>
              </a:rPr>
              <a:t>ukázka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>
                <a:solidFill>
                  <a:srgbClr val="CC4125"/>
                </a:solidFill>
              </a:rPr>
              <a:t>MUZIKÁL</a:t>
            </a:r>
            <a:endParaRPr b="1">
              <a:solidFill>
                <a:srgbClr val="CC4125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cs">
                <a:solidFill>
                  <a:schemeClr val="dk1"/>
                </a:solidFill>
              </a:rPr>
              <a:t>tanec, zpěv, divadlo 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88" name="Google Shape;88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99950" y="3679550"/>
            <a:ext cx="3642173" cy="1273675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6"/>
          <p:cNvSpPr txBox="1"/>
          <p:nvPr>
            <p:ph idx="1" type="body"/>
          </p:nvPr>
        </p:nvSpPr>
        <p:spPr>
          <a:xfrm>
            <a:off x="381750" y="3890675"/>
            <a:ext cx="3532200" cy="9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s">
                <a:solidFill>
                  <a:srgbClr val="E69138"/>
                </a:solidFill>
              </a:rPr>
              <a:t>PŘEDŠKOLNÍ HUDEBNÍ </a:t>
            </a:r>
            <a:endParaRPr b="1">
              <a:solidFill>
                <a:srgbClr val="E69138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>
                <a:solidFill>
                  <a:srgbClr val="E69138"/>
                </a:solidFill>
              </a:rPr>
              <a:t>PŘÍPRAVKA</a:t>
            </a:r>
            <a:endParaRPr b="1">
              <a:solidFill>
                <a:srgbClr val="E69138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cs">
                <a:solidFill>
                  <a:schemeClr val="dk1"/>
                </a:solidFill>
              </a:rPr>
              <a:t>Cvrčci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EE1B2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cs" sz="2720">
                <a:solidFill>
                  <a:srgbClr val="990000"/>
                </a:solidFill>
              </a:rPr>
              <a:t>ORGANIZACE PRÁCE</a:t>
            </a:r>
            <a:endParaRPr b="1" sz="2720">
              <a:solidFill>
                <a:srgbClr val="990000"/>
              </a:solidFill>
            </a:endParaRPr>
          </a:p>
        </p:txBody>
      </p:sp>
      <p:sp>
        <p:nvSpPr>
          <p:cNvPr id="95" name="Google Shape;95;p17"/>
          <p:cNvSpPr txBox="1"/>
          <p:nvPr>
            <p:ph idx="1" type="body"/>
          </p:nvPr>
        </p:nvSpPr>
        <p:spPr>
          <a:xfrm>
            <a:off x="266875" y="1023575"/>
            <a:ext cx="54735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s" sz="1400">
                <a:solidFill>
                  <a:schemeClr val="dk1"/>
                </a:solidFill>
              </a:rPr>
              <a:t>Základní příprava</a:t>
            </a:r>
            <a:r>
              <a:rPr lang="cs" sz="1400">
                <a:solidFill>
                  <a:schemeClr val="dk1"/>
                </a:solidFill>
              </a:rPr>
              <a:t> 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400">
                <a:solidFill>
                  <a:schemeClr val="dk1"/>
                </a:solidFill>
              </a:rPr>
              <a:t>1x týdně -  pravidelná výuka v jednotlivých vyučovacích hodinách. 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s" sz="1400">
                <a:solidFill>
                  <a:schemeClr val="dk1"/>
                </a:solidFill>
              </a:rPr>
              <a:t>Soustředění a secvičování</a:t>
            </a:r>
            <a:endParaRPr b="1"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400">
                <a:solidFill>
                  <a:schemeClr val="dk1"/>
                </a:solidFill>
              </a:rPr>
              <a:t>Secvičování k vystoupením (betlém, koncert)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400">
                <a:solidFill>
                  <a:schemeClr val="dk1"/>
                </a:solidFill>
              </a:rPr>
              <a:t>Soustředění pro muzikál k divadelním představením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s" sz="1400">
                <a:solidFill>
                  <a:schemeClr val="dk1"/>
                </a:solidFill>
              </a:rPr>
              <a:t>Drobné akce</a:t>
            </a:r>
            <a:endParaRPr b="1"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400">
                <a:solidFill>
                  <a:schemeClr val="dk1"/>
                </a:solidFill>
              </a:rPr>
              <a:t>Hudební večírky, Serenáda, Zpěvy v kostele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s" sz="1400">
                <a:solidFill>
                  <a:schemeClr val="dk1"/>
                </a:solidFill>
              </a:rPr>
              <a:t>Akce pro celý soubor</a:t>
            </a:r>
            <a:endParaRPr b="1"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400">
                <a:solidFill>
                  <a:schemeClr val="dk1"/>
                </a:solidFill>
              </a:rPr>
              <a:t>Hudební vystoupení (koncerty, betlémy) a muzikálová představení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s" sz="1400">
                <a:solidFill>
                  <a:schemeClr val="dk1"/>
                </a:solidFill>
              </a:rPr>
              <a:t>Letní činnost</a:t>
            </a:r>
            <a:endParaRPr b="1"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400">
                <a:solidFill>
                  <a:schemeClr val="dk1"/>
                </a:solidFill>
              </a:rPr>
              <a:t>Příměstské tábory, letní stanový tábor</a:t>
            </a:r>
            <a:endParaRPr sz="1400">
              <a:solidFill>
                <a:schemeClr val="dk1"/>
              </a:solidFill>
            </a:endParaRPr>
          </a:p>
        </p:txBody>
      </p:sp>
      <p:pic>
        <p:nvPicPr>
          <p:cNvPr id="96" name="Google Shape;9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7121" y="1023575"/>
            <a:ext cx="2562301" cy="3416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43936" y="4079149"/>
            <a:ext cx="2368689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EE1B2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cs" sz="2720">
                <a:solidFill>
                  <a:srgbClr val="990000"/>
                </a:solidFill>
              </a:rPr>
              <a:t>CÍL</a:t>
            </a:r>
            <a:r>
              <a:rPr b="1" lang="cs" sz="2720">
                <a:solidFill>
                  <a:srgbClr val="CC0000"/>
                </a:solidFill>
              </a:rPr>
              <a:t> </a:t>
            </a:r>
            <a:endParaRPr b="1" sz="2720">
              <a:solidFill>
                <a:srgbClr val="CC0000"/>
              </a:solidFill>
            </a:endParaRPr>
          </a:p>
        </p:txBody>
      </p:sp>
      <p:sp>
        <p:nvSpPr>
          <p:cNvPr id="103" name="Google Shape;103;p18"/>
          <p:cNvSpPr txBox="1"/>
          <p:nvPr>
            <p:ph idx="1" type="body"/>
          </p:nvPr>
        </p:nvSpPr>
        <p:spPr>
          <a:xfrm>
            <a:off x="3488025" y="947375"/>
            <a:ext cx="5299200" cy="273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cs" sz="2000">
                <a:solidFill>
                  <a:schemeClr val="dk1"/>
                </a:solidFill>
              </a:rPr>
              <a:t>M</a:t>
            </a:r>
            <a:r>
              <a:rPr b="1" lang="cs" sz="2000">
                <a:solidFill>
                  <a:schemeClr val="dk1"/>
                </a:solidFill>
              </a:rPr>
              <a:t>yšlenkou souboru</a:t>
            </a:r>
            <a:r>
              <a:rPr lang="cs" sz="2000">
                <a:solidFill>
                  <a:schemeClr val="dk1"/>
                </a:solidFill>
              </a:rPr>
              <a:t> ale není pouze naučit děti hrát, zpívat a vytvořit představení. Jde nám především o to, aby tato práce děti také bavila, 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cs" sz="2000">
                <a:solidFill>
                  <a:schemeClr val="dk1"/>
                </a:solidFill>
              </a:rPr>
              <a:t>aby si zde našly kamarády a společně tak všichni tvořili jednu komunitu. Snažíme se být místem, kam se rádi vracejí, kde se cítí dobře s hudbou i s kamarády, kde v případě nezdaru najdou útočiště. 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cs" sz="2000">
                <a:solidFill>
                  <a:schemeClr val="dk1"/>
                </a:solidFill>
              </a:rPr>
              <a:t>                                              </a:t>
            </a:r>
            <a:r>
              <a:rPr lang="cs" sz="2000" u="sng">
                <a:solidFill>
                  <a:schemeClr val="hlink"/>
                </a:solidFill>
                <a:hlinkClick r:id="rId3"/>
              </a:rPr>
              <a:t>ukázka společné akce</a:t>
            </a:r>
            <a:endParaRPr sz="2000">
              <a:solidFill>
                <a:schemeClr val="dk1"/>
              </a:solidFill>
            </a:endParaRPr>
          </a:p>
        </p:txBody>
      </p:sp>
      <p:pic>
        <p:nvPicPr>
          <p:cNvPr id="104" name="Google Shape;104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77675" y="3783400"/>
            <a:ext cx="5445427" cy="118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1700" y="1023575"/>
            <a:ext cx="2843475" cy="379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EE1B2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720">
                <a:solidFill>
                  <a:srgbClr val="990000"/>
                </a:solidFill>
              </a:rPr>
              <a:t>PODMÍNKY ČLENSTVÍ</a:t>
            </a:r>
            <a:endParaRPr b="1" sz="2720">
              <a:solidFill>
                <a:srgbClr val="990000"/>
              </a:solidFill>
            </a:endParaRPr>
          </a:p>
        </p:txBody>
      </p:sp>
      <p:sp>
        <p:nvSpPr>
          <p:cNvPr id="111" name="Google Shape;111;p19"/>
          <p:cNvSpPr txBox="1"/>
          <p:nvPr>
            <p:ph idx="1" type="body"/>
          </p:nvPr>
        </p:nvSpPr>
        <p:spPr>
          <a:xfrm>
            <a:off x="311700" y="995075"/>
            <a:ext cx="8520600" cy="365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s">
                <a:solidFill>
                  <a:srgbClr val="BF9000"/>
                </a:solidFill>
              </a:rPr>
              <a:t>PRAVIDELNÁ PŘÍPRAVA DO HODIN</a:t>
            </a:r>
            <a:endParaRPr b="1">
              <a:solidFill>
                <a:srgbClr val="BF9000"/>
              </a:solidFill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cs">
                <a:solidFill>
                  <a:schemeClr val="dk1"/>
                </a:solidFill>
              </a:rPr>
              <a:t>domácí trénování - alespoň 3x týdně 30 minut (mladší 15min.)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cs">
                <a:solidFill>
                  <a:schemeClr val="dk1"/>
                </a:solidFill>
              </a:rPr>
              <a:t>podpora dětí ze strany rodičů (kontrola, pochvala)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>
                <a:solidFill>
                  <a:srgbClr val="E69138"/>
                </a:solidFill>
              </a:rPr>
              <a:t>ÚČAST NA SOUSTŘEDĚNÍCH </a:t>
            </a:r>
            <a:endParaRPr b="1">
              <a:solidFill>
                <a:srgbClr val="E69138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>
                <a:solidFill>
                  <a:srgbClr val="E69138"/>
                </a:solidFill>
              </a:rPr>
              <a:t>A SECVIČOVÁNÍCH</a:t>
            </a:r>
            <a:endParaRPr b="1">
              <a:solidFill>
                <a:srgbClr val="E69138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300">
                <a:solidFill>
                  <a:srgbClr val="666666"/>
                </a:solidFill>
              </a:rPr>
              <a:t>(muzikál 1x měsíčně pá + so)    </a:t>
            </a:r>
            <a:endParaRPr sz="13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300">
                <a:solidFill>
                  <a:srgbClr val="666666"/>
                </a:solidFill>
              </a:rPr>
              <a:t>(flétny 1x měšíčně pátek)    </a:t>
            </a:r>
            <a:endParaRPr sz="13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300">
                <a:solidFill>
                  <a:srgbClr val="666666"/>
                </a:solidFill>
              </a:rPr>
              <a:t>(další nástroje 2 soustředění ke koncertu)</a:t>
            </a:r>
            <a:endParaRPr sz="13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7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cs">
                <a:solidFill>
                  <a:srgbClr val="CC4125"/>
                </a:solidFill>
              </a:rPr>
              <a:t>ÚČAST NA VYSTOUPENÍCH</a:t>
            </a:r>
            <a:endParaRPr b="1">
              <a:solidFill>
                <a:srgbClr val="CC4125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 sz="1300">
                <a:solidFill>
                  <a:srgbClr val="666666"/>
                </a:solidFill>
              </a:rPr>
              <a:t> (nástroje 2x ročně)     (muzikál 4x ročně)</a:t>
            </a:r>
            <a:endParaRPr sz="13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cs" sz="1500">
                <a:solidFill>
                  <a:schemeClr val="dk1"/>
                </a:solidFill>
              </a:rPr>
              <a:t>1x ročně se děti podílí na úklidu klubovny.</a:t>
            </a:r>
            <a:endParaRPr sz="1500">
              <a:solidFill>
                <a:schemeClr val="dk1"/>
              </a:solidFill>
            </a:endParaRPr>
          </a:p>
        </p:txBody>
      </p:sp>
      <p:pic>
        <p:nvPicPr>
          <p:cNvPr id="112" name="Google Shape;112;p19"/>
          <p:cNvPicPr preferRelativeResize="0"/>
          <p:nvPr/>
        </p:nvPicPr>
        <p:blipFill rotWithShape="1">
          <a:blip r:embed="rId3">
            <a:alphaModFix/>
          </a:blip>
          <a:srcRect b="0" l="14420" r="0" t="20217"/>
          <a:stretch/>
        </p:blipFill>
        <p:spPr>
          <a:xfrm>
            <a:off x="4093125" y="1902600"/>
            <a:ext cx="4692301" cy="2983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EE1B2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720">
                <a:solidFill>
                  <a:srgbClr val="990000"/>
                </a:solidFill>
              </a:rPr>
              <a:t>CO NÁS LETOS ČEKÁ - AKCE JEN PRO ČLENY</a:t>
            </a:r>
            <a:endParaRPr b="1" sz="2720">
              <a:solidFill>
                <a:srgbClr val="990000"/>
              </a:solidFill>
            </a:endParaRPr>
          </a:p>
        </p:txBody>
      </p:sp>
      <p:sp>
        <p:nvSpPr>
          <p:cNvPr id="118" name="Google Shape;118;p20"/>
          <p:cNvSpPr txBox="1"/>
          <p:nvPr>
            <p:ph idx="1" type="body"/>
          </p:nvPr>
        </p:nvSpPr>
        <p:spPr>
          <a:xfrm>
            <a:off x="311700" y="995075"/>
            <a:ext cx="8520600" cy="38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1600" u="sng">
                <a:solidFill>
                  <a:schemeClr val="dk1"/>
                </a:solidFill>
              </a:rPr>
              <a:t>Rozjezdovém soustředění</a:t>
            </a:r>
            <a:endParaRPr sz="1600" u="sng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-"/>
            </a:pPr>
            <a:r>
              <a:rPr lang="cs" sz="1600">
                <a:solidFill>
                  <a:schemeClr val="dk1"/>
                </a:solidFill>
              </a:rPr>
              <a:t>informace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-"/>
            </a:pPr>
            <a:r>
              <a:rPr lang="cs" sz="1600">
                <a:solidFill>
                  <a:schemeClr val="dk1"/>
                </a:solidFill>
              </a:rPr>
              <a:t>seznámení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-"/>
            </a:pPr>
            <a:r>
              <a:rPr lang="cs" sz="1600">
                <a:solidFill>
                  <a:schemeClr val="dk1"/>
                </a:solidFill>
              </a:rPr>
              <a:t>motivacie k celoroční činnosti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-"/>
            </a:pPr>
            <a:r>
              <a:rPr lang="cs" sz="1600">
                <a:solidFill>
                  <a:schemeClr val="dk1"/>
                </a:solidFill>
              </a:rPr>
              <a:t>oprášení loňských znalostí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1600">
                <a:solidFill>
                  <a:schemeClr val="dk1"/>
                </a:solidFill>
              </a:rPr>
              <a:t>Pravidelná </a:t>
            </a:r>
            <a:r>
              <a:rPr lang="cs" sz="1600" u="sng">
                <a:solidFill>
                  <a:schemeClr val="dk1"/>
                </a:solidFill>
              </a:rPr>
              <a:t>měsíční soustředění</a:t>
            </a:r>
            <a:r>
              <a:rPr lang="cs" sz="1600">
                <a:solidFill>
                  <a:schemeClr val="dk1"/>
                </a:solidFill>
              </a:rPr>
              <a:t> </a:t>
            </a:r>
            <a:endParaRPr sz="1600">
              <a:solidFill>
                <a:schemeClr val="dk1"/>
              </a:solidFill>
            </a:endParaRPr>
          </a:p>
          <a:p>
            <a:pPr indent="457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1600">
                <a:solidFill>
                  <a:schemeClr val="dk1"/>
                </a:solidFill>
              </a:rPr>
              <a:t>(pátek - sobota)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-"/>
            </a:pPr>
            <a:r>
              <a:rPr lang="cs" sz="1600">
                <a:solidFill>
                  <a:schemeClr val="dk1"/>
                </a:solidFill>
              </a:rPr>
              <a:t>nácvik společných skladeb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-"/>
            </a:pPr>
            <a:r>
              <a:rPr lang="cs" sz="1600">
                <a:solidFill>
                  <a:schemeClr val="dk1"/>
                </a:solidFill>
              </a:rPr>
              <a:t>příprava představení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-"/>
            </a:pPr>
            <a:r>
              <a:rPr lang="cs" sz="1600">
                <a:solidFill>
                  <a:schemeClr val="dk1"/>
                </a:solidFill>
              </a:rPr>
              <a:t>hry, zábava, relaxace</a:t>
            </a:r>
            <a:endParaRPr sz="16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1600" u="sng">
                <a:solidFill>
                  <a:schemeClr val="hlink"/>
                </a:solidFill>
                <a:hlinkClick r:id="rId3"/>
              </a:rPr>
              <a:t>Letní stanový tábor 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-"/>
            </a:pPr>
            <a:r>
              <a:rPr lang="cs" sz="1600">
                <a:solidFill>
                  <a:schemeClr val="dk1"/>
                </a:solidFill>
              </a:rPr>
              <a:t>týden strávený na louce v lese s lehkou hudební, sportovní a tábornickou náplní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-"/>
            </a:pPr>
            <a:r>
              <a:rPr b="1" lang="cs" sz="1600">
                <a:solidFill>
                  <a:schemeClr val="dk1"/>
                </a:solidFill>
              </a:rPr>
              <a:t>Termín: 4. - 13. 8. 2023 </a:t>
            </a:r>
            <a:r>
              <a:rPr lang="cs" sz="1600">
                <a:solidFill>
                  <a:schemeClr val="dk1"/>
                </a:solidFill>
              </a:rPr>
              <a:t>    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>
              <a:solidFill>
                <a:srgbClr val="BF9000"/>
              </a:solidFill>
            </a:endParaRPr>
          </a:p>
        </p:txBody>
      </p:sp>
      <p:pic>
        <p:nvPicPr>
          <p:cNvPr id="119" name="Google Shape;11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25300" y="1000900"/>
            <a:ext cx="5007000" cy="2815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EE1B2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2320">
                <a:solidFill>
                  <a:srgbClr val="990000"/>
                </a:solidFill>
              </a:rPr>
              <a:t>CO NÁS LETOS ČEKÁ - AKCE PRO RODIČE A VEŘEJNOST</a:t>
            </a:r>
            <a:endParaRPr b="1" sz="2320">
              <a:solidFill>
                <a:srgbClr val="990000"/>
              </a:solidFill>
            </a:endParaRPr>
          </a:p>
        </p:txBody>
      </p:sp>
      <p:sp>
        <p:nvSpPr>
          <p:cNvPr id="125" name="Google Shape;125;p21"/>
          <p:cNvSpPr txBox="1"/>
          <p:nvPr>
            <p:ph idx="1" type="body"/>
          </p:nvPr>
        </p:nvSpPr>
        <p:spPr>
          <a:xfrm>
            <a:off x="311700" y="961475"/>
            <a:ext cx="8520600" cy="418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1700">
                <a:solidFill>
                  <a:schemeClr val="dk1"/>
                </a:solidFill>
              </a:rPr>
              <a:t>11. - 13. 11. </a:t>
            </a:r>
            <a:r>
              <a:rPr lang="cs" sz="1700" u="sng">
                <a:solidFill>
                  <a:schemeClr val="dk1"/>
                </a:solidFill>
              </a:rPr>
              <a:t>	koncert Tvoje tvář má známý hlas 2</a:t>
            </a:r>
            <a:endParaRPr sz="1700" u="sng">
              <a:solidFill>
                <a:schemeClr val="dk1"/>
              </a:solidFill>
            </a:endParaRPr>
          </a:p>
          <a:p>
            <a:pPr indent="4572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1700">
                <a:solidFill>
                  <a:schemeClr val="dk1"/>
                </a:solidFill>
              </a:rPr>
              <a:t>- společný projekt všech hudebních nástrojů a muzikálu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1700">
                <a:solidFill>
                  <a:schemeClr val="dk1"/>
                </a:solidFill>
              </a:rPr>
              <a:t>19. 12.</a:t>
            </a:r>
            <a:r>
              <a:rPr lang="cs" sz="1700" u="sng">
                <a:solidFill>
                  <a:schemeClr val="dk1"/>
                </a:solidFill>
              </a:rPr>
              <a:t>		Troubské zpěvy</a:t>
            </a:r>
            <a:r>
              <a:rPr lang="cs" sz="1700">
                <a:solidFill>
                  <a:schemeClr val="dk1"/>
                </a:solidFill>
              </a:rPr>
              <a:t> </a:t>
            </a:r>
            <a:endParaRPr sz="1700">
              <a:solidFill>
                <a:schemeClr val="dk1"/>
              </a:solidFill>
            </a:endParaRPr>
          </a:p>
          <a:p>
            <a:pPr indent="4572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1700">
                <a:solidFill>
                  <a:schemeClr val="dk1"/>
                </a:solidFill>
              </a:rPr>
              <a:t>- vystoupení v kostele v Troubsku (muzikály, flétny)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1700">
                <a:solidFill>
                  <a:schemeClr val="dk1"/>
                </a:solidFill>
              </a:rPr>
              <a:t>květen		</a:t>
            </a:r>
            <a:r>
              <a:rPr lang="cs" sz="1700" u="sng">
                <a:solidFill>
                  <a:schemeClr val="dk1"/>
                </a:solidFill>
              </a:rPr>
              <a:t>Muzikály</a:t>
            </a:r>
            <a:endParaRPr sz="1700" u="sng">
              <a:solidFill>
                <a:schemeClr val="dk1"/>
              </a:solidFill>
            </a:endParaRPr>
          </a:p>
          <a:p>
            <a:pPr indent="4572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1700" u="sng">
                <a:solidFill>
                  <a:schemeClr val="dk1"/>
                </a:solidFill>
              </a:rPr>
              <a:t> </a:t>
            </a:r>
            <a:r>
              <a:rPr lang="cs" sz="1700">
                <a:solidFill>
                  <a:schemeClr val="dk1"/>
                </a:solidFill>
              </a:rPr>
              <a:t>- vystoupení ve spojení se ZŠ Bosonohy v orlovně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1700">
                <a:solidFill>
                  <a:schemeClr val="dk1"/>
                </a:solidFill>
              </a:rPr>
              <a:t>10. 6.</a:t>
            </a:r>
            <a:r>
              <a:rPr b="1" lang="cs" sz="1700" u="sng">
                <a:solidFill>
                  <a:schemeClr val="dk1"/>
                </a:solidFill>
              </a:rPr>
              <a:t>		</a:t>
            </a:r>
            <a:r>
              <a:rPr lang="cs" sz="1700" u="sng">
                <a:solidFill>
                  <a:schemeClr val="dk1"/>
                </a:solidFill>
              </a:rPr>
              <a:t>Serenáda pod korunami stromů</a:t>
            </a:r>
            <a:r>
              <a:rPr lang="cs" sz="1700">
                <a:solidFill>
                  <a:schemeClr val="dk1"/>
                </a:solidFill>
              </a:rPr>
              <a:t> </a:t>
            </a:r>
            <a:endParaRPr sz="1700">
              <a:solidFill>
                <a:schemeClr val="dk1"/>
              </a:solidFill>
            </a:endParaRPr>
          </a:p>
          <a:p>
            <a:pPr indent="4572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1700">
                <a:solidFill>
                  <a:schemeClr val="dk1"/>
                </a:solidFill>
              </a:rPr>
              <a:t>- odpočinková hudební akce v přírodě, individuální vystoupení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1700">
                <a:solidFill>
                  <a:schemeClr val="dk1"/>
                </a:solidFill>
              </a:rPr>
              <a:t>Prázdniny	</a:t>
            </a:r>
            <a:r>
              <a:rPr lang="cs" sz="1700" u="sng">
                <a:solidFill>
                  <a:schemeClr val="hlink"/>
                </a:solidFill>
                <a:hlinkClick r:id="rId3"/>
              </a:rPr>
              <a:t>příměstské tábory</a:t>
            </a:r>
            <a:r>
              <a:rPr lang="cs" sz="1700">
                <a:solidFill>
                  <a:schemeClr val="dk1"/>
                </a:solidFill>
              </a:rPr>
              <a:t> - příprava divadelních představení, filmu, videoklipů</a:t>
            </a:r>
            <a:endParaRPr sz="17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1700">
                <a:solidFill>
                  <a:schemeClr val="dk1"/>
                </a:solidFill>
              </a:rPr>
              <a:t>		10. - 14. 7. PT Vedlejší</a:t>
            </a:r>
            <a:endParaRPr sz="17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1700">
                <a:solidFill>
                  <a:schemeClr val="dk1"/>
                </a:solidFill>
              </a:rPr>
              <a:t>		24. - 28. 7. PT Bosonohy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1500">
                <a:solidFill>
                  <a:srgbClr val="990000"/>
                </a:solidFill>
              </a:rPr>
              <a:t>Příprava našich akcí je časově náročná a dá vedoucím náležitě zabrat. Času ani práce nelitujeme, ale prosíme vás, abyste k účasti přistupovali zodpovědně, aby tak naše práce nebyla zbytečná. </a:t>
            </a:r>
            <a:endParaRPr b="1" sz="1500">
              <a:solidFill>
                <a:srgbClr val="99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700">
              <a:solidFill>
                <a:srgbClr val="99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1500">
                <a:solidFill>
                  <a:srgbClr val="B45F06"/>
                </a:solidFill>
              </a:rPr>
              <a:t>Velmi oceníme pomoc ze strany rodičů (přípravy sálů, kulis, bourání tábora, odvoz věcí, …)</a:t>
            </a:r>
            <a:endParaRPr b="1" sz="1500">
              <a:solidFill>
                <a:srgbClr val="B45F06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